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1"/>
  </p:notesMasterIdLst>
  <p:sldIdLst>
    <p:sldId id="257" r:id="rId3"/>
    <p:sldId id="279" r:id="rId4"/>
    <p:sldId id="280" r:id="rId5"/>
    <p:sldId id="281" r:id="rId6"/>
    <p:sldId id="282" r:id="rId7"/>
    <p:sldId id="284" r:id="rId8"/>
    <p:sldId id="283" r:id="rId9"/>
    <p:sldId id="2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>
          <p15:clr>
            <a:srgbClr val="A4A3A4"/>
          </p15:clr>
        </p15:guide>
        <p15:guide id="2" orient="horz" pos="514">
          <p15:clr>
            <a:srgbClr val="A4A3A4"/>
          </p15:clr>
        </p15:guide>
        <p15:guide id="3" orient="horz" pos="3933">
          <p15:clr>
            <a:srgbClr val="A4A3A4"/>
          </p15:clr>
        </p15:guide>
        <p15:guide id="4" pos="436">
          <p15:clr>
            <a:srgbClr val="A4A3A4"/>
          </p15:clr>
        </p15:guide>
        <p15:guide id="5" pos="7208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404040"/>
    <a:srgbClr val="FCF9F4"/>
    <a:srgbClr val="627B85"/>
    <a:srgbClr val="730603"/>
    <a:srgbClr val="EE4536"/>
    <a:srgbClr val="F18623"/>
    <a:srgbClr val="B6DA2B"/>
    <a:srgbClr val="5A9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5887" autoAdjust="0"/>
  </p:normalViewPr>
  <p:slideViewPr>
    <p:cSldViewPr snapToGrid="0" showGuides="1">
      <p:cViewPr varScale="1">
        <p:scale>
          <a:sx n="62" d="100"/>
          <a:sy n="62" d="100"/>
        </p:scale>
        <p:origin x="1014" y="66"/>
      </p:cViewPr>
      <p:guideLst>
        <p:guide orient="horz" pos="2118"/>
        <p:guide orient="horz" pos="514"/>
        <p:guide orient="horz" pos="3933"/>
        <p:guide pos="436"/>
        <p:guide pos="7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31921-B74A-48ED-9222-A766AC3C83A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58D1-25CA-490B-900C-BEAF66E182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/>
          <p:cNvSpPr/>
          <p:nvPr userDrawn="1"/>
        </p:nvSpPr>
        <p:spPr bwMode="auto">
          <a:xfrm>
            <a:off x="353456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7"/>
          <p:cNvSpPr/>
          <p:nvPr userDrawn="1"/>
        </p:nvSpPr>
        <p:spPr bwMode="auto">
          <a:xfrm>
            <a:off x="630712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7"/>
          <p:cNvSpPr/>
          <p:nvPr userDrawn="1"/>
        </p:nvSpPr>
        <p:spPr bwMode="auto">
          <a:xfrm>
            <a:off x="76200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3" y="0"/>
            <a:ext cx="1150497" cy="81534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C8A2F-6E6F-4516-B86B-A9F7965E0B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辽宁金融职业学院</a:t>
            </a:r>
          </a:p>
        </p:txBody>
      </p:sp>
    </p:spTree>
    <p:extLst>
      <p:ext uri="{BB962C8B-B14F-4D97-AF65-F5344CB8AC3E}">
        <p14:creationId xmlns:p14="http://schemas.microsoft.com/office/powerpoint/2010/main" val="8031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/>
          <p:cNvSpPr/>
          <p:nvPr userDrawn="1"/>
        </p:nvSpPr>
        <p:spPr bwMode="auto">
          <a:xfrm>
            <a:off x="353456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7"/>
          <p:cNvSpPr/>
          <p:nvPr userDrawn="1"/>
        </p:nvSpPr>
        <p:spPr bwMode="auto">
          <a:xfrm>
            <a:off x="630712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7"/>
          <p:cNvSpPr/>
          <p:nvPr userDrawn="1"/>
        </p:nvSpPr>
        <p:spPr bwMode="auto">
          <a:xfrm>
            <a:off x="76200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3" y="0"/>
            <a:ext cx="1150497" cy="81534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422797" y="247871"/>
            <a:ext cx="2812612" cy="369332"/>
            <a:chOff x="9276237" y="6395484"/>
            <a:chExt cx="2812612" cy="369332"/>
          </a:xfrm>
        </p:grpSpPr>
        <p:sp>
          <p:nvSpPr>
            <p:cNvPr id="15" name="矩形 14"/>
            <p:cNvSpPr/>
            <p:nvPr userDrawn="1"/>
          </p:nvSpPr>
          <p:spPr>
            <a:xfrm>
              <a:off x="9343491" y="6395484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思想道德修养与法律基础</a:t>
              </a: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9276237" y="6423154"/>
              <a:ext cx="45719" cy="3139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12043130" y="6423154"/>
              <a:ext cx="45719" cy="3139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18551-1D4C-4D82-BA6D-CF5EDF50C7BA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43F72-0C3C-4678-857F-E5FCB8D738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5838" y="325438"/>
            <a:ext cx="8763000" cy="6508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3888" y="1350963"/>
            <a:ext cx="10972800" cy="4527550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3638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7625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/>
          <p:cNvSpPr/>
          <p:nvPr userDrawn="1"/>
        </p:nvSpPr>
        <p:spPr bwMode="auto">
          <a:xfrm>
            <a:off x="353456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7"/>
          <p:cNvSpPr/>
          <p:nvPr userDrawn="1"/>
        </p:nvSpPr>
        <p:spPr bwMode="auto">
          <a:xfrm>
            <a:off x="630712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7"/>
          <p:cNvSpPr/>
          <p:nvPr userDrawn="1"/>
        </p:nvSpPr>
        <p:spPr bwMode="auto">
          <a:xfrm>
            <a:off x="76200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3" y="0"/>
            <a:ext cx="1150497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700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/>
          <p:cNvSpPr/>
          <p:nvPr userDrawn="1"/>
        </p:nvSpPr>
        <p:spPr bwMode="auto">
          <a:xfrm>
            <a:off x="353456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7"/>
          <p:cNvSpPr/>
          <p:nvPr userDrawn="1"/>
        </p:nvSpPr>
        <p:spPr bwMode="auto">
          <a:xfrm>
            <a:off x="630712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7"/>
          <p:cNvSpPr/>
          <p:nvPr userDrawn="1"/>
        </p:nvSpPr>
        <p:spPr bwMode="auto">
          <a:xfrm>
            <a:off x="76200" y="210869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rgbClr val="3FB7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3" y="0"/>
            <a:ext cx="1150497" cy="81534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422797" y="247871"/>
            <a:ext cx="2812612" cy="369332"/>
            <a:chOff x="9276237" y="6395484"/>
            <a:chExt cx="2812612" cy="369332"/>
          </a:xfrm>
        </p:grpSpPr>
        <p:sp>
          <p:nvSpPr>
            <p:cNvPr id="15" name="矩形 14"/>
            <p:cNvSpPr/>
            <p:nvPr userDrawn="1"/>
          </p:nvSpPr>
          <p:spPr>
            <a:xfrm>
              <a:off x="9343491" y="6395484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思想道德修养与法律基础</a:t>
              </a: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9276237" y="6423154"/>
              <a:ext cx="45719" cy="3139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12043130" y="6423154"/>
              <a:ext cx="45719" cy="3139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827090552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18551-1D4C-4D82-BA6D-CF5EDF50C7BA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43F72-0C3C-4678-857F-E5FCB8D738E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2" name="图片 7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01620" y="153584"/>
            <a:ext cx="2093003" cy="1374102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5074" r="44754" b="49668"/>
          <a:stretch>
            <a:fillRect/>
          </a:stretch>
        </p:blipFill>
        <p:spPr>
          <a:xfrm rot="20569044" flipH="1">
            <a:off x="9684385" y="1729105"/>
            <a:ext cx="1478280" cy="774700"/>
          </a:xfrm>
          <a:prstGeom prst="rect">
            <a:avLst/>
          </a:prstGeom>
        </p:spPr>
      </p:pic>
      <p:pic>
        <p:nvPicPr>
          <p:cNvPr id="6" name="图片 5" descr="059c4f682f1c2903a5f7eb732374c18副本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967595" y="0"/>
            <a:ext cx="2049145" cy="19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76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6569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1213267"/>
            <a:ext cx="12192000" cy="56524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6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6569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1213267"/>
            <a:ext cx="12192000" cy="56524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6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2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wmf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476520" y="3063445"/>
            <a:ext cx="7649210" cy="2522855"/>
            <a:chOff x="2029138" y="3045826"/>
            <a:chExt cx="7649210" cy="2522855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2045013" y="3045826"/>
              <a:ext cx="7633335" cy="1539240"/>
            </a:xfrm>
            <a:prstGeom prst="rect">
              <a:avLst/>
            </a:prstGeom>
            <a:gradFill>
              <a:gsLst>
                <a:gs pos="1000">
                  <a:srgbClr val="FF0000">
                    <a:alpha val="58000"/>
                  </a:srgbClr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5"/>
              </p:custDataLst>
            </p:nvPr>
          </p:nvSpPr>
          <p:spPr>
            <a:xfrm>
              <a:off x="2029138" y="3107421"/>
              <a:ext cx="7548880" cy="24612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rPr>
                <a:t>第四章   明确价值要求  践行价值准则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第四节 寻找社会主义核心价值观模范人物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1370965" y="3772125"/>
            <a:ext cx="1121212" cy="0"/>
          </a:xfrm>
          <a:prstGeom prst="line">
            <a:avLst/>
          </a:prstGeom>
          <a:ln w="38100">
            <a:solidFill>
              <a:srgbClr val="C0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 flipH="1">
            <a:off x="10082836" y="3722268"/>
            <a:ext cx="827208" cy="0"/>
          </a:xfrm>
          <a:prstGeom prst="line">
            <a:avLst/>
          </a:prstGeom>
          <a:ln w="38100">
            <a:solidFill>
              <a:srgbClr val="C0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0E8822D-D61A-40B5-B9D5-2BA4B13620E0}"/>
              </a:ext>
            </a:extLst>
          </p:cNvPr>
          <p:cNvSpPr txBox="1"/>
          <p:nvPr/>
        </p:nvSpPr>
        <p:spPr>
          <a:xfrm>
            <a:off x="2881630" y="429895"/>
            <a:ext cx="6829425" cy="48831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55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全国高职高专院校思政课集体备课专委会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FCB00A-33AD-4F2E-99BC-5482BE43D058}"/>
              </a:ext>
            </a:extLst>
          </p:cNvPr>
          <p:cNvSpPr/>
          <p:nvPr/>
        </p:nvSpPr>
        <p:spPr>
          <a:xfrm>
            <a:off x="2307710" y="1387065"/>
            <a:ext cx="7816562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《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思想道德与法治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》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CFDC65A-797A-4E3A-976F-4D5555F9D858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711200" y="1981200"/>
            <a:ext cx="10566400" cy="37128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buClr>
                <a:schemeClr val="hlink"/>
              </a:buClr>
            </a:pPr>
            <a:r>
              <a:rPr lang="zh-CN" altLang="en-US" sz="3200" b="1" dirty="0">
                <a:solidFill>
                  <a:srgbClr val="006699"/>
                </a:solidFill>
              </a:rPr>
              <a:t>一、时间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dirty="0"/>
              <a:t>       2020-2021</a:t>
            </a:r>
            <a:r>
              <a:rPr lang="zh-CN" altLang="en-US" sz="2800" dirty="0"/>
              <a:t>学年第二学期，</a:t>
            </a:r>
            <a:r>
              <a:rPr lang="en-US" altLang="zh-CN" sz="2800" dirty="0"/>
              <a:t>2</a:t>
            </a:r>
            <a:r>
              <a:rPr lang="zh-CN" altLang="en-US" sz="2800" dirty="0"/>
              <a:t>个学时课堂汇报各组实践情况。</a:t>
            </a:r>
          </a:p>
          <a:p>
            <a:pPr fontAlgn="auto">
              <a:lnSpc>
                <a:spcPct val="130000"/>
              </a:lnSpc>
              <a:spcBef>
                <a:spcPts val="800"/>
              </a:spcBef>
              <a:buClr>
                <a:schemeClr val="hlink"/>
              </a:buClr>
              <a:buNone/>
            </a:pPr>
            <a:r>
              <a:rPr lang="zh-CN" altLang="en-US" sz="3200" b="1" dirty="0">
                <a:solidFill>
                  <a:srgbClr val="006699"/>
                </a:solidFill>
              </a:rPr>
              <a:t>二、活动总方式</a:t>
            </a:r>
          </a:p>
          <a:p>
            <a:pPr>
              <a:lnSpc>
                <a:spcPct val="130000"/>
              </a:lnSpc>
              <a:buClr>
                <a:schemeClr val="hlink"/>
              </a:buClr>
            </a:pPr>
            <a:r>
              <a:rPr lang="zh-CN" altLang="en-US" sz="2800" dirty="0">
                <a:latin typeface="宋体" panose="02010600030101010101" pitchFamily="2" charset="-122"/>
              </a:rPr>
              <a:t>    任课教师布置</a:t>
            </a:r>
            <a:r>
              <a:rPr lang="zh-CN" altLang="en-US" sz="2800" dirty="0"/>
              <a:t>寻找社会主义核心价值观模范人物</a:t>
            </a:r>
            <a:r>
              <a:rPr lang="zh-CN" altLang="en-US" sz="2800" dirty="0">
                <a:latin typeface="宋体" panose="02010600030101010101" pitchFamily="2" charset="-122"/>
              </a:rPr>
              <a:t>活动方案；同学自主报名参加，</a:t>
            </a:r>
            <a:r>
              <a:rPr lang="en-US" altLang="zh-CN" sz="2800" b="1" dirty="0">
                <a:solidFill>
                  <a:srgbClr val="FF0000"/>
                </a:solidFill>
              </a:rPr>
              <a:t>6人左右</a:t>
            </a:r>
            <a:r>
              <a:rPr lang="zh-CN" altLang="en-US" sz="2800" dirty="0">
                <a:latin typeface="宋体" panose="02010600030101010101" pitchFamily="2" charset="-122"/>
              </a:rPr>
              <a:t>组成一个调查小组。</a:t>
            </a:r>
            <a:r>
              <a:rPr lang="zh-CN" altLang="en-US" sz="2800" dirty="0"/>
              <a:t>学习委员将名单汇总报任课教师处。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657600" y="762000"/>
            <a:ext cx="2252345" cy="7067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/>
              <a:t>我想知道</a:t>
            </a:r>
          </a:p>
        </p:txBody>
      </p:sp>
      <p:pic>
        <p:nvPicPr>
          <p:cNvPr id="12293" name="Picture 9" descr="MCj04192720000[1]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02815" y="382270"/>
            <a:ext cx="113453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图片 7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82775" cy="1374140"/>
          </a:xfrm>
          <a:prstGeom prst="rect">
            <a:avLst/>
          </a:prstGeom>
        </p:spPr>
      </p:pic>
      <p:pic>
        <p:nvPicPr>
          <p:cNvPr id="2" name="图片 1" descr="059c4f682f1c2903a5f7eb732374c18副本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2855" y="0"/>
            <a:ext cx="2049145" cy="195135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5074" r="44754" b="49668"/>
          <a:stretch>
            <a:fillRect/>
          </a:stretch>
        </p:blipFill>
        <p:spPr>
          <a:xfrm rot="20569044" flipH="1">
            <a:off x="9684385" y="1729105"/>
            <a:ext cx="147828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0675674-F42A-4348-8128-09788362C04C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72135" y="2760345"/>
            <a:ext cx="10871200" cy="186512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endParaRPr lang="en-US" altLang="zh-CN" sz="2800" dirty="0"/>
          </a:p>
          <a:p>
            <a:pPr marL="342900" indent="-342900" algn="ctr">
              <a:lnSpc>
                <a:spcPct val="120000"/>
              </a:lnSpc>
            </a:pPr>
            <a:r>
              <a:rPr lang="zh-CN" altLang="en-US" sz="4000" dirty="0"/>
              <a:t> </a:t>
            </a:r>
            <a:r>
              <a:rPr lang="zh-CN" altLang="en-US" sz="4000" b="1" dirty="0"/>
              <a:t>寻找践行社会主义核心价值观模范人物</a:t>
            </a:r>
          </a:p>
          <a:p>
            <a:pPr marL="342900" indent="-342900">
              <a:lnSpc>
                <a:spcPct val="120000"/>
              </a:lnSpc>
            </a:pPr>
            <a:endParaRPr lang="en-US" altLang="zh-CN" sz="2800" dirty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574415" y="1426210"/>
            <a:ext cx="467360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 dirty="0">
                <a:solidFill>
                  <a:srgbClr val="006699"/>
                </a:solidFill>
              </a:rPr>
              <a:t>三、主    题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00" y="-86"/>
            <a:ext cx="2093003" cy="1374102"/>
          </a:xfrm>
          <a:prstGeom prst="rect">
            <a:avLst/>
          </a:prstGeom>
        </p:spPr>
      </p:pic>
      <p:pic>
        <p:nvPicPr>
          <p:cNvPr id="2" name="图片 1" descr="059c4f682f1c2903a5f7eb732374c18副本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2855" y="0"/>
            <a:ext cx="2049145" cy="195135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5074" r="44754" b="49668"/>
          <a:stretch>
            <a:fillRect/>
          </a:stretch>
        </p:blipFill>
        <p:spPr>
          <a:xfrm rot="20569044" flipH="1">
            <a:off x="9684385" y="1729105"/>
            <a:ext cx="147828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B9EDECB7-BDBA-4997-980C-480E1C8F99D0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055" y="862965"/>
            <a:ext cx="7518400" cy="838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b="1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四、活 动 要 求</a:t>
            </a:r>
          </a:p>
        </p:txBody>
      </p:sp>
      <p:sp>
        <p:nvSpPr>
          <p:cNvPr id="1434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2150" y="2566035"/>
            <a:ext cx="10464800" cy="3284220"/>
          </a:xfrm>
          <a:solidFill>
            <a:schemeClr val="bg1"/>
          </a:solidFill>
          <a:ln w="25400">
            <a:solidFill>
              <a:schemeClr val="accent2"/>
            </a:solidFill>
            <a:miter lim="800000"/>
          </a:ln>
          <a:effectLst/>
        </p:spPr>
        <p:txBody>
          <a:bodyPr wrap="square" anchor="ctr" anchorCtr="0">
            <a:spAutoFit/>
          </a:bodyPr>
          <a:lstStyle/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进行主题调查、实践，每组拍摄一些图片或者声像片断制作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5-8分钟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PPT或视频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，在班级向全班同学汇报。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由班级同学组成评委团根据表现按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满分20分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进行评分，计入本学期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思想道德与法治》课的实践成绩。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altLang="zh-CN" sz="1000" dirty="0">
              <a:sym typeface="+mn-ea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92151" y="29305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453718" y="31464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7797800" y="3217863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9812867" y="350678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9046634" y="33623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33350" y="0"/>
            <a:ext cx="2105025" cy="1381760"/>
          </a:xfrm>
          <a:prstGeom prst="rect">
            <a:avLst/>
          </a:prstGeom>
        </p:spPr>
      </p:pic>
      <p:pic>
        <p:nvPicPr>
          <p:cNvPr id="2" name="图片 1" descr="059c4f682f1c2903a5f7eb732374c18副本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2855" y="0"/>
            <a:ext cx="2049145" cy="195135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5074" r="44754" b="49668"/>
          <a:stretch>
            <a:fillRect/>
          </a:stretch>
        </p:blipFill>
        <p:spPr>
          <a:xfrm rot="20569044" flipH="1">
            <a:off x="9684385" y="1729105"/>
            <a:ext cx="147828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5074" r="44754" b="49668"/>
          <a:stretch>
            <a:fillRect/>
          </a:stretch>
        </p:blipFill>
        <p:spPr>
          <a:xfrm rot="20569044" flipH="1">
            <a:off x="9684385" y="1729105"/>
            <a:ext cx="1478280" cy="774700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E67E8B7D-19B6-4D76-8249-96BD1E595C2C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953814" y="860013"/>
            <a:ext cx="5994400" cy="808038"/>
          </a:xfrm>
        </p:spPr>
        <p:txBody>
          <a:bodyPr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zh-CN" altLang="en-US" sz="4400" b="1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五、评 分 标 准</a:t>
            </a:r>
          </a:p>
        </p:txBody>
      </p:sp>
      <p:sp>
        <p:nvSpPr>
          <p:cNvPr id="15364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36245" y="2223135"/>
            <a:ext cx="11319510" cy="4020820"/>
          </a:xfrm>
          <a:solidFill>
            <a:schemeClr val="bg1"/>
          </a:solidFill>
          <a:ln w="25400">
            <a:solidFill>
              <a:schemeClr val="accent2"/>
            </a:solidFill>
            <a:miter lim="800000"/>
          </a:ln>
          <a:effectLst/>
        </p:spPr>
        <p:txBody>
          <a:bodyPr vert="horz" wrap="square" rtlCol="0" anchor="ctr" anchorCtr="0">
            <a:spAutoFit/>
          </a:bodyPr>
          <a:lstStyle/>
          <a:p>
            <a:pPr marL="342900" lvl="0" indent="-342900" algn="l" fontAlgn="auto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zh-CN" sz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fontAlgn="auto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en-US" altLang="zh-CN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主题内容(含PPT质量) 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(40分）汇报内容主题鲜明，思路清晰，逻辑性强，引人关注。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en-US" altLang="zh-CN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语言表达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（30分）吐字清晰，普通话标准，表达流畅、生动，语速适中，语调抑扬顿挫，饱含感情。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</a:t>
            </a:r>
            <a:r>
              <a:rPr lang="en-US" altLang="zh-CN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仪表风范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（10分）仪表端庄，表情自然，形体动作大方得体。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en-US" altLang="zh-CN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现场感染力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（10分）有较强的现场感染力，能引起听众共鸣。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 </a:t>
            </a:r>
            <a:r>
              <a:rPr lang="en-US" altLang="zh-CN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时间掌握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（10分）汇报时间为5-8分钟。超过或少于规定时间酌情扣分。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zh-CN" sz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92151" y="29305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453718" y="31464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7797800" y="3217863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9812867" y="350678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9046634" y="33623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00" y="-86"/>
            <a:ext cx="2093003" cy="1374102"/>
          </a:xfrm>
          <a:prstGeom prst="rect">
            <a:avLst/>
          </a:prstGeom>
        </p:spPr>
      </p:pic>
      <p:pic>
        <p:nvPicPr>
          <p:cNvPr id="2" name="图片 1" descr="059c4f682f1c2903a5f7eb732374c18副本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2855" y="0"/>
            <a:ext cx="2049145" cy="1951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1A94F-2FD2-4C2F-ADE1-C4B85176B141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115" y="815340"/>
            <a:ext cx="3747135" cy="808355"/>
          </a:xfrm>
        </p:spPr>
        <p:txBody>
          <a:bodyPr/>
          <a:lstStyle/>
          <a:p>
            <a:pPr>
              <a:lnSpc>
                <a:spcPct val="130000"/>
              </a:lnSpc>
              <a:buClr>
                <a:schemeClr val="hlink"/>
              </a:buClr>
            </a:pPr>
            <a:r>
              <a:rPr lang="zh-CN" altLang="en-US" sz="4400" b="1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六、步   骤</a:t>
            </a:r>
          </a:p>
        </p:txBody>
      </p:sp>
      <p:sp>
        <p:nvSpPr>
          <p:cNvPr id="16388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98880" y="2367280"/>
            <a:ext cx="9354820" cy="2884170"/>
          </a:xfrm>
          <a:solidFill>
            <a:schemeClr val="bg1"/>
          </a:solidFill>
          <a:ln w="25400">
            <a:solidFill>
              <a:schemeClr val="accent2"/>
            </a:solidFill>
            <a:miter lim="800000"/>
          </a:ln>
          <a:effectLst/>
        </p:spPr>
        <p:txBody>
          <a:bodyPr vert="horz" wrap="square" rtlCol="0" anchor="ctr" anchorCtr="0">
            <a:spAutoFit/>
          </a:bodyPr>
          <a:lstStyle/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altLang="zh-CN" sz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第7周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明确小组名单以及组员分工，并开始活动的策划。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第8周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形成策划方案并展开外联，如果顺利可开展实践项目，并撰写活动总结，制作PPT和视频。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第9周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上台汇报，并上交活动PPT和视频。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342900" lvl="0" indent="-342900" algn="l" fontAlgn="auto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en-US" altLang="zh-CN" sz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92151" y="29305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453718" y="31464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7797800" y="3217863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9812867" y="350678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9046634" y="336232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b="0">
              <a:latin typeface="Tahoma" panose="020B0604030504040204" pitchFamily="34" charset="0"/>
              <a:ea typeface="华文彩云" panose="02010800040101010101" pitchFamily="2" charset="-122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00" y="-86"/>
            <a:ext cx="2093003" cy="1374102"/>
          </a:xfrm>
          <a:prstGeom prst="rect">
            <a:avLst/>
          </a:prstGeom>
        </p:spPr>
      </p:pic>
      <p:pic>
        <p:nvPicPr>
          <p:cNvPr id="2" name="图片 1" descr="059c4f682f1c2903a5f7eb732374c18副本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2855" y="0"/>
            <a:ext cx="2049145" cy="195135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5074" r="44754" b="49668"/>
          <a:stretch>
            <a:fillRect/>
          </a:stretch>
        </p:blipFill>
        <p:spPr>
          <a:xfrm rot="20569044" flipH="1">
            <a:off x="9671685" y="1780540"/>
            <a:ext cx="147828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30345" y="762000"/>
            <a:ext cx="4131945" cy="1189355"/>
          </a:xfrm>
        </p:spPr>
        <p:txBody>
          <a:bodyPr/>
          <a:lstStyle/>
          <a:p>
            <a:pPr>
              <a:lnSpc>
                <a:spcPct val="130000"/>
              </a:lnSpc>
              <a:buClr>
                <a:schemeClr val="hlink"/>
              </a:buClr>
            </a:pPr>
            <a:r>
              <a:rPr lang="zh-CN" altLang="en-US" sz="4400" b="1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七、注 意 事 项</a:t>
            </a:r>
          </a:p>
        </p:txBody>
      </p:sp>
      <p:sp>
        <p:nvSpPr>
          <p:cNvPr id="16387" name="Rectangle 3"/>
          <p:cNvSpPr txBox="1">
            <a:spLocks noGrp="1" noRot="1" noChangeArrowheads="1"/>
          </p:cNvSpPr>
          <p:nvPr>
            <p:ph type="body" idx="1"/>
          </p:nvPr>
        </p:nvSpPr>
        <p:spPr bwMode="auto">
          <a:xfrm>
            <a:off x="1203960" y="2334578"/>
            <a:ext cx="9784715" cy="3500120"/>
          </a:xfrm>
          <a:solidFill>
            <a:schemeClr val="bg1"/>
          </a:solidFill>
          <a:ln w="25400">
            <a:solidFill>
              <a:schemeClr val="accent2"/>
            </a:solidFill>
            <a:miter lim="800000"/>
          </a:ln>
          <a:effectLst/>
        </p:spPr>
        <p:txBody>
          <a:bodyPr vert="horz" wrap="square" rtlCol="0" anchor="ctr" anchorCtr="0">
            <a:spAutoFit/>
          </a:bodyPr>
          <a:lstStyle/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社会实践活动前期应该做好相关资料准备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，如访谈应先列好访谈问题，选择好访谈对象；调查应先设计好问卷，了解所去目的地的情况，为调查、实践取得好效果奠定基础。</a:t>
            </a: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2.在调查、实践及制作课件过程中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注意组员之间的团结协作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，发挥集体智慧，展示出本组的最高水平。</a:t>
            </a: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注意交通安全和财产安全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00" y="-86"/>
            <a:ext cx="2093003" cy="1374102"/>
          </a:xfrm>
          <a:prstGeom prst="rect">
            <a:avLst/>
          </a:prstGeom>
        </p:spPr>
      </p:pic>
      <p:pic>
        <p:nvPicPr>
          <p:cNvPr id="2" name="图片 1" descr="059c4f682f1c2903a5f7eb732374c18副本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2855" y="0"/>
            <a:ext cx="2049145" cy="195135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5074" r="44754" b="49668"/>
          <a:stretch>
            <a:fillRect/>
          </a:stretch>
        </p:blipFill>
        <p:spPr>
          <a:xfrm rot="20569044" flipH="1">
            <a:off x="9684385" y="1729105"/>
            <a:ext cx="147828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504" y="1390388"/>
            <a:ext cx="11887339" cy="5467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致谢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第四章课件由以下学校教师一起完成，特此感谢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      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99424" y="2956693"/>
          <a:ext cx="9481864" cy="2986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2060">
                  <a:extLst>
                    <a:ext uri="{9D8B030D-6E8A-4147-A177-3AD203B41FA5}">
                      <a16:colId xmlns:a16="http://schemas.microsoft.com/office/drawing/2014/main" val="898492302"/>
                    </a:ext>
                  </a:extLst>
                </a:gridCol>
                <a:gridCol w="364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负责人、统筹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广东轻工职业技术学院</a:t>
                      </a:r>
                      <a:endParaRPr lang="zh-CN" altLang="zh-CN" sz="2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蔡小葵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82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第一节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微软雅黑" panose="020B0503020204020204" pitchFamily="34" charset="-122"/>
                        </a:rPr>
                        <a:t>辽宁金融职业学院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甘晓娟、</a:t>
                      </a:r>
                      <a:r>
                        <a:rPr lang="zh-CN" altLang="zh-CN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王瑜鹭</a:t>
                      </a:r>
                      <a:endParaRPr lang="zh-CN" altLang="en-US" sz="2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第二节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微软雅黑" panose="020B0503020204020204" pitchFamily="34" charset="-122"/>
                        </a:rPr>
                        <a:t>上海出版印刷高等专科学校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张玉华、</a:t>
                      </a:r>
                      <a:r>
                        <a:rPr lang="zh-CN" altLang="zh-CN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郭  </a:t>
                      </a:r>
                      <a:r>
                        <a:rPr lang="en-US" altLang="zh-CN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凯</a:t>
                      </a:r>
                      <a:endParaRPr lang="zh-CN" altLang="en-US" sz="2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第三节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微软雅黑" panose="020B0503020204020204" pitchFamily="34" charset="-122"/>
                        </a:rPr>
                        <a:t>赣州职业技术学院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郑芝君、</a:t>
                      </a:r>
                      <a:r>
                        <a:rPr lang="zh-CN" altLang="zh-CN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邬成霞</a:t>
                      </a:r>
                      <a:endParaRPr lang="zh-CN" altLang="en-US" sz="2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第四节（实践课）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微软雅黑" panose="020B0503020204020204" pitchFamily="34" charset="-122"/>
                        </a:rPr>
                        <a:t>广东轻工职业技术学院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胡     冰、彭雁翎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10,&quot;width&quot;:1786.666141732283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63.9401574803151,&quot;width&quot;:3296.067716535433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90d0b4b-7c08-4bd6-b809-7568df64899c}"/>
  <p:tag name="TABLE_ENDDRAG_ORIGIN_RECT" val="563*173"/>
  <p:tag name="TABLE_ENDDRAG_RECT" val="177*253*563*17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套装">
      <a:majorFont>
        <a:latin typeface="微软雅黑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套装">
      <a:majorFont>
        <a:latin typeface="微软雅黑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361</Words>
  <Application>Microsoft Office PowerPoint</Application>
  <PresentationFormat>宽屏</PresentationFormat>
  <Paragraphs>57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等线</vt:lpstr>
      <vt:lpstr>黑体</vt:lpstr>
      <vt:lpstr>华文行楷</vt:lpstr>
      <vt:lpstr>华文中宋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四、活 动 要 求</vt:lpstr>
      <vt:lpstr>五、评 分 标 准</vt:lpstr>
      <vt:lpstr>六、步   骤</vt:lpstr>
      <vt:lpstr>七、注 意 事 项</vt:lpstr>
      <vt:lpstr>PowerPoint 演示文稿</vt:lpstr>
    </vt:vector>
  </TitlesOfParts>
  <Company>人在江湖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大希</dc:creator>
  <cp:lastModifiedBy>hlt</cp:lastModifiedBy>
  <cp:revision>89</cp:revision>
  <dcterms:created xsi:type="dcterms:W3CDTF">2020-05-26T11:11:00Z</dcterms:created>
  <dcterms:modified xsi:type="dcterms:W3CDTF">2021-09-07T02:20:42Z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</Properties>
</file>